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2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8"/>
    <a:srgbClr val="93DBFF"/>
    <a:srgbClr val="FDDBCA"/>
    <a:srgbClr val="0088CE"/>
    <a:srgbClr val="3B90F7"/>
    <a:srgbClr val="46A1EC"/>
    <a:srgbClr val="54ADF6"/>
    <a:srgbClr val="69AFE9"/>
    <a:srgbClr val="679CEB"/>
    <a:srgbClr val="53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187" y="96"/>
      </p:cViewPr>
      <p:guideLst>
        <p:guide orient="horz" pos="339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29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6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32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03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95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87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2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75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7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54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8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EA20-60F7-4B38-BFB1-E361AE2F0DAF}" type="datetimeFigureOut">
              <a:rPr kumimoji="1" lang="ja-JP" altLang="en-US" smtClean="0"/>
              <a:t>2023/4/14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BB86-6AC5-4C9B-BAB3-D929D9771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75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74F2C43-127F-6C64-D4C5-55CAA16CB3F7}"/>
              </a:ext>
            </a:extLst>
          </p:cNvPr>
          <p:cNvSpPr/>
          <p:nvPr/>
        </p:nvSpPr>
        <p:spPr>
          <a:xfrm>
            <a:off x="0" y="6974352"/>
            <a:ext cx="7559675" cy="3717461"/>
          </a:xfrm>
          <a:prstGeom prst="rect">
            <a:avLst/>
          </a:prstGeom>
          <a:solidFill>
            <a:srgbClr val="0088CE"/>
          </a:solidFill>
          <a:ln>
            <a:solidFill>
              <a:srgbClr val="008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55451854-2B8D-3B63-71C5-EA954200435A}"/>
              </a:ext>
            </a:extLst>
          </p:cNvPr>
          <p:cNvSpPr/>
          <p:nvPr/>
        </p:nvSpPr>
        <p:spPr>
          <a:xfrm>
            <a:off x="117764" y="7102707"/>
            <a:ext cx="4490100" cy="1440315"/>
          </a:xfrm>
          <a:prstGeom prst="roundRect">
            <a:avLst>
              <a:gd name="adj" fmla="val 30559"/>
            </a:avLst>
          </a:prstGeom>
          <a:solidFill>
            <a:srgbClr val="93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93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4E941B1-9195-C485-5A06-9409FAD4751B}"/>
              </a:ext>
            </a:extLst>
          </p:cNvPr>
          <p:cNvSpPr/>
          <p:nvPr/>
        </p:nvSpPr>
        <p:spPr>
          <a:xfrm>
            <a:off x="147480" y="3460373"/>
            <a:ext cx="4937146" cy="1064978"/>
          </a:xfrm>
          <a:prstGeom prst="roundRect">
            <a:avLst>
              <a:gd name="adj" fmla="val 0"/>
            </a:avLst>
          </a:prstGeom>
          <a:gradFill flip="none" rotWithShape="1">
            <a:gsLst>
              <a:gs pos="65000">
                <a:srgbClr val="93DB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93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9514518-88F5-42AA-5FED-7FB3A4D4B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7266" r="4776" b="11666"/>
          <a:stretch/>
        </p:blipFill>
        <p:spPr>
          <a:xfrm>
            <a:off x="5350988" y="3378697"/>
            <a:ext cx="2061616" cy="243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A16F64F-0637-3276-2E0B-70E9942146A1}"/>
              </a:ext>
            </a:extLst>
          </p:cNvPr>
          <p:cNvSpPr txBox="1"/>
          <p:nvPr/>
        </p:nvSpPr>
        <p:spPr>
          <a:xfrm>
            <a:off x="78826" y="855171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【</a:t>
            </a:r>
            <a:r>
              <a:rPr lang="ja-JP" altLang="en-US" sz="1200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休診日：月曜日／日曜日／祝日</a:t>
            </a:r>
            <a:r>
              <a:rPr lang="en-US" altLang="ja-JP" sz="1200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FF2157-3465-01BE-B9D7-51DEC3D8C0A5}"/>
              </a:ext>
            </a:extLst>
          </p:cNvPr>
          <p:cNvSpPr txBox="1"/>
          <p:nvPr/>
        </p:nvSpPr>
        <p:spPr>
          <a:xfrm>
            <a:off x="5928542" y="6358923"/>
            <a:ext cx="1309974" cy="24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71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うらべ　　　ちから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5E64216-F474-53DE-18F0-667BB73F60C5}"/>
              </a:ext>
            </a:extLst>
          </p:cNvPr>
          <p:cNvSpPr txBox="1"/>
          <p:nvPr/>
        </p:nvSpPr>
        <p:spPr>
          <a:xfrm>
            <a:off x="5219636" y="6591144"/>
            <a:ext cx="572593" cy="32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11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院長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7E4A99-EA05-0FB5-3DC4-8FB692181D4C}"/>
              </a:ext>
            </a:extLst>
          </p:cNvPr>
          <p:cNvSpPr txBox="1"/>
          <p:nvPr/>
        </p:nvSpPr>
        <p:spPr>
          <a:xfrm>
            <a:off x="182208" y="8818012"/>
            <a:ext cx="5122680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95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午前受付</a:t>
            </a:r>
            <a:r>
              <a:rPr lang="en-US" altLang="ja-JP" sz="1295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12:00</a:t>
            </a:r>
            <a:r>
              <a:rPr lang="ja-JP" altLang="en-US" sz="1295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／午後受付</a:t>
            </a:r>
            <a:r>
              <a:rPr lang="en-US" altLang="ja-JP" sz="1295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17:00</a:t>
            </a:r>
            <a:r>
              <a:rPr lang="ja-JP" altLang="en-US" sz="1295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／土曜日受付</a:t>
            </a:r>
            <a:r>
              <a:rPr lang="en-US" altLang="ja-JP" sz="1295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13:30</a:t>
            </a:r>
            <a:r>
              <a:rPr lang="ja-JP" altLang="en-US" sz="1295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まで</a:t>
            </a:r>
            <a:endParaRPr lang="en-US" altLang="ja-JP" sz="1295" dirty="0">
              <a:solidFill>
                <a:schemeClr val="bg1"/>
              </a:solidFill>
              <a:latin typeface="源柔ゴシック Normal" panose="020B0202020203020207" pitchFamily="50" charset="-128"/>
              <a:ea typeface="源柔ゴシック Normal" panose="020B0202020203020207" pitchFamily="50" charset="-128"/>
              <a:cs typeface="源柔ゴシック Normal" panose="020B0202020203020207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83D85A-99F7-11C9-3E96-D4FFED6CE4B6}"/>
              </a:ext>
            </a:extLst>
          </p:cNvPr>
          <p:cNvSpPr txBox="1"/>
          <p:nvPr/>
        </p:nvSpPr>
        <p:spPr>
          <a:xfrm>
            <a:off x="409477" y="348314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かかりつけ医として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10BDC03-3195-D05B-39FF-B8CCFB6244E9}"/>
              </a:ext>
            </a:extLst>
          </p:cNvPr>
          <p:cNvSpPr txBox="1"/>
          <p:nvPr/>
        </p:nvSpPr>
        <p:spPr>
          <a:xfrm>
            <a:off x="202917" y="10099531"/>
            <a:ext cx="3197502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95" dirty="0">
                <a:solidFill>
                  <a:srgbClr val="FFFF00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公式ホームページ・</a:t>
            </a:r>
            <a:r>
              <a:rPr lang="en-US" altLang="ja-JP" sz="1295" dirty="0">
                <a:solidFill>
                  <a:srgbClr val="FFFF00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LINE</a:t>
            </a:r>
            <a:r>
              <a:rPr lang="ja-JP" altLang="en-US" sz="1295" dirty="0">
                <a:solidFill>
                  <a:srgbClr val="FFFF00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・スマホから</a:t>
            </a:r>
            <a:endParaRPr lang="en-US" altLang="ja-JP" sz="1295" dirty="0">
              <a:solidFill>
                <a:srgbClr val="FFFF00"/>
              </a:solidFill>
              <a:latin typeface="源柔ゴシック Regular" panose="020B0302020203020207" pitchFamily="50" charset="-128"/>
              <a:ea typeface="源柔ゴシック Regular" panose="020B0302020203020207" pitchFamily="50" charset="-128"/>
              <a:cs typeface="源柔ゴシック Regular" panose="020B0302020203020207" pitchFamily="50" charset="-128"/>
            </a:endParaRPr>
          </a:p>
          <a:p>
            <a:pPr algn="ctr"/>
            <a:r>
              <a:rPr lang="en-US" altLang="ja-JP" sz="1295" dirty="0">
                <a:solidFill>
                  <a:srgbClr val="FFFF00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24</a:t>
            </a:r>
            <a:r>
              <a:rPr lang="ja-JP" altLang="en-US" sz="1295" dirty="0">
                <a:solidFill>
                  <a:srgbClr val="FFFF00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時間予約可能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DE2021C-12A1-9861-A4F9-93885568DB5F}"/>
              </a:ext>
            </a:extLst>
          </p:cNvPr>
          <p:cNvSpPr txBox="1"/>
          <p:nvPr/>
        </p:nvSpPr>
        <p:spPr>
          <a:xfrm>
            <a:off x="5712753" y="6084540"/>
            <a:ext cx="1542410" cy="32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11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総合内科専門医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BBCF99-ABC6-5483-A582-5EFC420BD119}"/>
              </a:ext>
            </a:extLst>
          </p:cNvPr>
          <p:cNvSpPr/>
          <p:nvPr/>
        </p:nvSpPr>
        <p:spPr>
          <a:xfrm>
            <a:off x="147480" y="1782270"/>
            <a:ext cx="2990418" cy="15213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F4327E-6584-C0D2-E636-E40992635357}"/>
              </a:ext>
            </a:extLst>
          </p:cNvPr>
          <p:cNvSpPr txBox="1"/>
          <p:nvPr/>
        </p:nvSpPr>
        <p:spPr>
          <a:xfrm>
            <a:off x="447135" y="1808626"/>
            <a:ext cx="23535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4</a:t>
            </a:r>
            <a:r>
              <a:rPr lang="ja-JP" altLang="en-US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月</a:t>
            </a:r>
            <a:r>
              <a:rPr lang="en-US" altLang="ja-JP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25</a:t>
            </a:r>
            <a:r>
              <a:rPr lang="ja-JP" altLang="en-US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日</a:t>
            </a:r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(</a:t>
            </a:r>
            <a:r>
              <a:rPr lang="ja-JP" altLang="en-US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火</a:t>
            </a:r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)</a:t>
            </a:r>
          </a:p>
          <a:p>
            <a:pPr algn="ctr"/>
            <a:r>
              <a:rPr lang="ja-JP" altLang="en-US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新規開院</a:t>
            </a:r>
            <a:endParaRPr lang="ja-JP" altLang="en-US" sz="28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源柔ゴシック Regular" panose="020B0302020203020207" pitchFamily="50" charset="-128"/>
              <a:ea typeface="源柔ゴシック Regular" panose="020B0302020203020207" pitchFamily="50" charset="-128"/>
              <a:cs typeface="源柔ゴシック Regular" panose="020B0302020203020207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BE516E-3181-588A-CA41-AF5D4FA51851}"/>
              </a:ext>
            </a:extLst>
          </p:cNvPr>
          <p:cNvSpPr/>
          <p:nvPr/>
        </p:nvSpPr>
        <p:spPr>
          <a:xfrm>
            <a:off x="3300883" y="1801621"/>
            <a:ext cx="4179966" cy="15216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D8E3F7-DF62-941B-0F10-0D0B5112E342}"/>
              </a:ext>
            </a:extLst>
          </p:cNvPr>
          <p:cNvSpPr txBox="1"/>
          <p:nvPr/>
        </p:nvSpPr>
        <p:spPr>
          <a:xfrm>
            <a:off x="3537481" y="1798482"/>
            <a:ext cx="3725699" cy="1516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4</a:t>
            </a:r>
            <a:r>
              <a:rPr lang="ja-JP" altLang="en-US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月</a:t>
            </a:r>
            <a:r>
              <a:rPr lang="en-US" altLang="ja-JP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22</a:t>
            </a:r>
            <a:r>
              <a:rPr lang="ja-JP" altLang="en-US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日</a:t>
            </a:r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(</a:t>
            </a:r>
            <a:r>
              <a:rPr lang="ja-JP" altLang="en-US" sz="2428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土</a:t>
            </a:r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)</a:t>
            </a:r>
            <a:r>
              <a:rPr lang="en-US" altLang="ja-JP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23</a:t>
            </a:r>
            <a:r>
              <a:rPr lang="ja-JP" altLang="en-US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日</a:t>
            </a:r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(</a:t>
            </a:r>
            <a:r>
              <a:rPr lang="ja-JP" altLang="en-US" sz="2428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日</a:t>
            </a:r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)</a:t>
            </a:r>
          </a:p>
          <a:p>
            <a:pPr algn="ctr"/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10:00</a:t>
            </a:r>
            <a:r>
              <a:rPr lang="ja-JP" altLang="en-US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～</a:t>
            </a:r>
            <a:r>
              <a:rPr lang="en-US" altLang="ja-JP" sz="2428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15:00</a:t>
            </a:r>
          </a:p>
          <a:p>
            <a:pPr algn="ctr"/>
            <a:r>
              <a:rPr lang="ja-JP" altLang="en-US" sz="2428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院内見学会開催</a:t>
            </a:r>
          </a:p>
        </p:txBody>
      </p:sp>
      <p:graphicFrame>
        <p:nvGraphicFramePr>
          <p:cNvPr id="35" name="表 35">
            <a:extLst>
              <a:ext uri="{FF2B5EF4-FFF2-40B4-BE49-F238E27FC236}">
                <a16:creationId xmlns:a16="http://schemas.microsoft.com/office/drawing/2014/main" id="{CFA445E0-5E48-FF05-7EA0-B01C10A7A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88579"/>
              </p:ext>
            </p:extLst>
          </p:nvPr>
        </p:nvGraphicFramePr>
        <p:xfrm>
          <a:off x="166554" y="7213816"/>
          <a:ext cx="4406685" cy="124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425">
                  <a:extLst>
                    <a:ext uri="{9D8B030D-6E8A-4147-A177-3AD203B41FA5}">
                      <a16:colId xmlns:a16="http://schemas.microsoft.com/office/drawing/2014/main" val="1925203029"/>
                    </a:ext>
                  </a:extLst>
                </a:gridCol>
                <a:gridCol w="382438">
                  <a:extLst>
                    <a:ext uri="{9D8B030D-6E8A-4147-A177-3AD203B41FA5}">
                      <a16:colId xmlns:a16="http://schemas.microsoft.com/office/drawing/2014/main" val="2341490030"/>
                    </a:ext>
                  </a:extLst>
                </a:gridCol>
                <a:gridCol w="382438">
                  <a:extLst>
                    <a:ext uri="{9D8B030D-6E8A-4147-A177-3AD203B41FA5}">
                      <a16:colId xmlns:a16="http://schemas.microsoft.com/office/drawing/2014/main" val="1862811141"/>
                    </a:ext>
                  </a:extLst>
                </a:gridCol>
                <a:gridCol w="382438">
                  <a:extLst>
                    <a:ext uri="{9D8B030D-6E8A-4147-A177-3AD203B41FA5}">
                      <a16:colId xmlns:a16="http://schemas.microsoft.com/office/drawing/2014/main" val="1990093242"/>
                    </a:ext>
                  </a:extLst>
                </a:gridCol>
                <a:gridCol w="382438">
                  <a:extLst>
                    <a:ext uri="{9D8B030D-6E8A-4147-A177-3AD203B41FA5}">
                      <a16:colId xmlns:a16="http://schemas.microsoft.com/office/drawing/2014/main" val="3413802032"/>
                    </a:ext>
                  </a:extLst>
                </a:gridCol>
                <a:gridCol w="382438">
                  <a:extLst>
                    <a:ext uri="{9D8B030D-6E8A-4147-A177-3AD203B41FA5}">
                      <a16:colId xmlns:a16="http://schemas.microsoft.com/office/drawing/2014/main" val="2594853713"/>
                    </a:ext>
                  </a:extLst>
                </a:gridCol>
                <a:gridCol w="777165">
                  <a:extLst>
                    <a:ext uri="{9D8B030D-6E8A-4147-A177-3AD203B41FA5}">
                      <a16:colId xmlns:a16="http://schemas.microsoft.com/office/drawing/2014/main" val="2602502745"/>
                    </a:ext>
                  </a:extLst>
                </a:gridCol>
                <a:gridCol w="457905">
                  <a:extLst>
                    <a:ext uri="{9D8B030D-6E8A-4147-A177-3AD203B41FA5}">
                      <a16:colId xmlns:a16="http://schemas.microsoft.com/office/drawing/2014/main" val="1317068165"/>
                    </a:ext>
                  </a:extLst>
                </a:gridCol>
              </a:tblGrid>
              <a:tr h="4002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診察時間</a:t>
                      </a:r>
                    </a:p>
                  </a:txBody>
                  <a:tcPr marL="98694" marR="98694" marT="49347" marB="49347">
                    <a:lnL>
                      <a:noFill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月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火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水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木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金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土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日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9605002"/>
                  </a:ext>
                </a:extLst>
              </a:tr>
              <a:tr h="4441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8:30</a:t>
                      </a: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12:30</a:t>
                      </a:r>
                      <a:endParaRPr kumimoji="1" lang="ja-JP" altLang="en-US" sz="1200" dirty="0">
                        <a:latin typeface="源柔ゴシック Normal" panose="020B0202020203020207" pitchFamily="50" charset="-128"/>
                        <a:ea typeface="源柔ゴシック Normal" panose="020B0202020203020207" pitchFamily="50" charset="-128"/>
                        <a:cs typeface="源柔ゴシック Normal" panose="020B0202020203020207" pitchFamily="50" charset="-128"/>
                      </a:endParaRPr>
                    </a:p>
                  </a:txBody>
                  <a:tcPr marL="98694" marR="98694" marT="49347" marB="49347">
                    <a:lnL>
                      <a:noFill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★</a:t>
                      </a:r>
                      <a:endParaRPr kumimoji="1" lang="en-US" altLang="ja-JP" sz="1200" dirty="0">
                        <a:latin typeface="源柔ゴシック Normal" panose="020B0202020203020207" pitchFamily="50" charset="-128"/>
                        <a:ea typeface="源柔ゴシック Normal" panose="020B0202020203020207" pitchFamily="50" charset="-128"/>
                        <a:cs typeface="源柔ゴシック Normal" panose="020B0202020203020207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14</a:t>
                      </a:r>
                      <a:r>
                        <a:rPr kumimoji="1" lang="ja-JP" altLang="en-US" sz="11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時</a:t>
                      </a:r>
                      <a:r>
                        <a:rPr kumimoji="1" lang="ja-JP" altLang="en-US" sz="105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まで</a:t>
                      </a:r>
                      <a:endParaRPr kumimoji="1" lang="ja-JP" altLang="en-US" sz="1200" dirty="0">
                        <a:latin typeface="源柔ゴシック Normal" panose="020B0202020203020207" pitchFamily="50" charset="-128"/>
                        <a:ea typeface="源柔ゴシック Normal" panose="020B0202020203020207" pitchFamily="50" charset="-128"/>
                        <a:cs typeface="源柔ゴシック Normal" panose="020B0202020203020207" pitchFamily="50" charset="-128"/>
                      </a:endParaRP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453476"/>
                  </a:ext>
                </a:extLst>
              </a:tr>
              <a:tr h="4002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14:00</a:t>
                      </a: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17:30</a:t>
                      </a:r>
                      <a:endParaRPr kumimoji="1" lang="ja-JP" altLang="en-US" sz="1200" dirty="0">
                        <a:latin typeface="源柔ゴシック Normal" panose="020B0202020203020207" pitchFamily="50" charset="-128"/>
                        <a:ea typeface="源柔ゴシック Normal" panose="020B0202020203020207" pitchFamily="50" charset="-128"/>
                        <a:cs typeface="源柔ゴシック Normal" panose="020B0202020203020207" pitchFamily="50" charset="-128"/>
                      </a:endParaRPr>
                    </a:p>
                  </a:txBody>
                  <a:tcPr marL="98694" marR="98694" marT="49347" marB="49347">
                    <a:lnL>
                      <a:noFill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源柔ゴシック Normal" panose="020B0202020203020207" pitchFamily="50" charset="-128"/>
                          <a:ea typeface="源柔ゴシック Normal" panose="020B0202020203020207" pitchFamily="50" charset="-128"/>
                          <a:cs typeface="源柔ゴシック Normal" panose="020B0202020203020207" pitchFamily="50" charset="-128"/>
                        </a:rPr>
                        <a:t>／</a:t>
                      </a:r>
                    </a:p>
                  </a:txBody>
                  <a:tcPr marL="98694" marR="98694" marT="49347" marB="49347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547662"/>
                  </a:ext>
                </a:extLst>
              </a:tr>
            </a:tbl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D2855C-B176-B88C-556A-4CF995DDAD6D}"/>
              </a:ext>
            </a:extLst>
          </p:cNvPr>
          <p:cNvSpPr txBox="1"/>
          <p:nvPr/>
        </p:nvSpPr>
        <p:spPr>
          <a:xfrm>
            <a:off x="202918" y="9829490"/>
            <a:ext cx="3204723" cy="275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87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〒</a:t>
            </a:r>
            <a:r>
              <a:rPr lang="en-US" altLang="ja-JP" sz="1187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702-8056</a:t>
            </a:r>
            <a:r>
              <a:rPr lang="ja-JP" altLang="en-US" sz="1187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　岡山市南区築港新町</a:t>
            </a:r>
            <a:r>
              <a:rPr lang="en-US" altLang="ja-JP" sz="1187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2</a:t>
            </a:r>
            <a:r>
              <a:rPr lang="ja-JP" altLang="en-US" sz="1187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丁目</a:t>
            </a:r>
            <a:r>
              <a:rPr lang="en-US" altLang="ja-JP" sz="1187" dirty="0">
                <a:solidFill>
                  <a:schemeClr val="bg1"/>
                </a:solidFill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1-15</a:t>
            </a:r>
            <a:endParaRPr lang="ja-JP" altLang="en-US" sz="1187" dirty="0">
              <a:solidFill>
                <a:schemeClr val="bg1"/>
              </a:solidFill>
              <a:latin typeface="源柔ゴシック Regular" panose="020B0302020203020207" pitchFamily="50" charset="-128"/>
              <a:ea typeface="源柔ゴシック Regular" panose="020B0302020203020207" pitchFamily="50" charset="-128"/>
              <a:cs typeface="源柔ゴシック Regular" panose="020B0302020203020207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97F3C3-4F02-C45B-EC8E-49C7AE77D777}"/>
              </a:ext>
            </a:extLst>
          </p:cNvPr>
          <p:cNvSpPr txBox="1"/>
          <p:nvPr/>
        </p:nvSpPr>
        <p:spPr>
          <a:xfrm>
            <a:off x="221717" y="9248955"/>
            <a:ext cx="3089307" cy="623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90" dirty="0">
                <a:solidFill>
                  <a:schemeClr val="bg1"/>
                </a:solidFill>
                <a:latin typeface="Times New Roman" panose="02020603050405020304" pitchFamily="18" charset="0"/>
                <a:ea typeface="源柔ゴシック Regular" panose="020B0302020203020207" pitchFamily="50" charset="-128"/>
                <a:cs typeface="Times New Roman" panose="02020603050405020304" pitchFamily="18" charset="0"/>
              </a:rPr>
              <a:t>℡</a:t>
            </a:r>
            <a:r>
              <a:rPr lang="en-US" altLang="ja-JP" sz="3454" dirty="0">
                <a:solidFill>
                  <a:schemeClr val="bg1"/>
                </a:solidFill>
                <a:latin typeface="Times New Roman" panose="02020603050405020304" pitchFamily="18" charset="0"/>
                <a:ea typeface="源柔ゴシック Regular" panose="020B0302020203020207" pitchFamily="50" charset="-128"/>
                <a:cs typeface="Times New Roman" panose="02020603050405020304" pitchFamily="18" charset="0"/>
              </a:rPr>
              <a:t>086-259-3801</a:t>
            </a:r>
            <a:endParaRPr lang="ja-JP" altLang="en-US" sz="4749" dirty="0">
              <a:solidFill>
                <a:schemeClr val="bg1"/>
              </a:solidFill>
              <a:latin typeface="Times New Roman" panose="02020603050405020304" pitchFamily="18" charset="0"/>
              <a:ea typeface="源柔ゴシック Regular" panose="020B0302020203020207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CEBB87-27F9-00ED-0D91-68E31BFD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10" y="9379564"/>
            <a:ext cx="1142026" cy="1142026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04F221E-B9AE-928F-4EDF-3A23489E5445}"/>
              </a:ext>
            </a:extLst>
          </p:cNvPr>
          <p:cNvSpPr txBox="1"/>
          <p:nvPr/>
        </p:nvSpPr>
        <p:spPr>
          <a:xfrm>
            <a:off x="5712753" y="6512898"/>
            <a:ext cx="1511952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90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卜部　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01369B9-8B7C-9560-5773-045F077E85BE}"/>
              </a:ext>
            </a:extLst>
          </p:cNvPr>
          <p:cNvSpPr txBox="1"/>
          <p:nvPr/>
        </p:nvSpPr>
        <p:spPr>
          <a:xfrm>
            <a:off x="5712753" y="5783597"/>
            <a:ext cx="1348446" cy="32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11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循環器専門医</a:t>
            </a:r>
            <a:endParaRPr lang="en-US" altLang="ja-JP" sz="1511" dirty="0">
              <a:latin typeface="源柔ゴシック Regular" panose="020B0302020203020207" pitchFamily="50" charset="-128"/>
              <a:ea typeface="源柔ゴシック Regular" panose="020B0302020203020207" pitchFamily="50" charset="-128"/>
              <a:cs typeface="源柔ゴシック Regular" panose="020B0302020203020207" pitchFamily="50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83ECFB5-B6FC-2D5E-3EA2-FA056166504D}"/>
              </a:ext>
            </a:extLst>
          </p:cNvPr>
          <p:cNvCxnSpPr>
            <a:cxnSpLocks/>
          </p:cNvCxnSpPr>
          <p:nvPr/>
        </p:nvCxnSpPr>
        <p:spPr>
          <a:xfrm>
            <a:off x="226982" y="9229832"/>
            <a:ext cx="44061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9B21E41-31FA-4F1E-D711-719AA0284EDC}"/>
              </a:ext>
            </a:extLst>
          </p:cNvPr>
          <p:cNvSpPr txBox="1"/>
          <p:nvPr/>
        </p:nvSpPr>
        <p:spPr>
          <a:xfrm>
            <a:off x="4730262" y="9418302"/>
            <a:ext cx="2655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共用駐車場　</a:t>
            </a:r>
            <a:r>
              <a:rPr lang="en-US" altLang="ja-JP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100</a:t>
            </a:r>
            <a:r>
              <a:rPr lang="ja-JP" altLang="en-US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台完備</a:t>
            </a:r>
            <a:endParaRPr lang="en-US" altLang="ja-JP" dirty="0">
              <a:solidFill>
                <a:schemeClr val="bg1"/>
              </a:solidFill>
              <a:latin typeface="源柔ゴシック Normal" panose="020B0202020203020207" pitchFamily="50" charset="-128"/>
              <a:ea typeface="源柔ゴシック Normal" panose="020B0202020203020207" pitchFamily="50" charset="-128"/>
              <a:cs typeface="源柔ゴシック Normal" panose="020B0202020203020207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◆岡山ろうさい病院から</a:t>
            </a:r>
            <a:r>
              <a:rPr lang="en-US" altLang="ja-JP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400m</a:t>
            </a:r>
          </a:p>
          <a:p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◆バス停</a:t>
            </a:r>
            <a:r>
              <a:rPr lang="en-US" altLang="ja-JP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【</a:t>
            </a:r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南輝小学校前</a:t>
            </a:r>
            <a:r>
              <a:rPr lang="en-US" altLang="ja-JP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徒歩</a:t>
            </a:r>
            <a:r>
              <a:rPr lang="en-US" altLang="ja-JP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3</a:t>
            </a:r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分</a:t>
            </a:r>
            <a:endParaRPr lang="en-US" altLang="ja-JP" sz="1200" dirty="0">
              <a:solidFill>
                <a:schemeClr val="bg1"/>
              </a:solidFill>
              <a:latin typeface="源柔ゴシック Normal" panose="020B0202020203020207" pitchFamily="50" charset="-128"/>
              <a:ea typeface="源柔ゴシック Normal" panose="020B0202020203020207" pitchFamily="50" charset="-128"/>
              <a:cs typeface="源柔ゴシック Normal" panose="020B0202020203020207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◆バス停</a:t>
            </a:r>
            <a:r>
              <a:rPr lang="en-US" altLang="ja-JP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【</a:t>
            </a:r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新町中央</a:t>
            </a:r>
            <a:r>
              <a:rPr lang="en-US" altLang="ja-JP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徒歩</a:t>
            </a:r>
            <a:r>
              <a:rPr lang="en-US" altLang="ja-JP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3</a:t>
            </a:r>
            <a:r>
              <a:rPr lang="ja-JP" altLang="en-US" sz="1200" dirty="0">
                <a:solidFill>
                  <a:schemeClr val="bg1"/>
                </a:solidFill>
                <a:latin typeface="源柔ゴシック Normal" panose="020B0202020203020207" pitchFamily="50" charset="-128"/>
                <a:ea typeface="源柔ゴシック Normal" panose="020B0202020203020207" pitchFamily="50" charset="-128"/>
                <a:cs typeface="源柔ゴシック Normal" panose="020B0202020203020207" pitchFamily="50" charset="-128"/>
              </a:rPr>
              <a:t>分</a:t>
            </a:r>
            <a:endParaRPr lang="en-US" altLang="ja-JP" sz="1200" dirty="0">
              <a:solidFill>
                <a:schemeClr val="bg1"/>
              </a:solidFill>
              <a:latin typeface="源柔ゴシック Normal" panose="020B0202020203020207" pitchFamily="50" charset="-128"/>
              <a:ea typeface="源柔ゴシック Normal" panose="020B0202020203020207" pitchFamily="50" charset="-128"/>
              <a:cs typeface="源柔ゴシック Normal" panose="020B0202020203020207" pitchFamily="50" charset="-128"/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14C0F36A-E271-F4AC-231C-2BD918CDE3B9}"/>
              </a:ext>
            </a:extLst>
          </p:cNvPr>
          <p:cNvSpPr/>
          <p:nvPr/>
        </p:nvSpPr>
        <p:spPr>
          <a:xfrm>
            <a:off x="147480" y="4615666"/>
            <a:ext cx="4937146" cy="1064978"/>
          </a:xfrm>
          <a:prstGeom prst="roundRect">
            <a:avLst>
              <a:gd name="adj" fmla="val 0"/>
            </a:avLst>
          </a:prstGeom>
          <a:gradFill flip="none" rotWithShape="1">
            <a:gsLst>
              <a:gs pos="65000">
                <a:srgbClr val="93DB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93" dirty="0"/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F77C55EA-48EE-E946-2BE9-4061FBC765F4}"/>
              </a:ext>
            </a:extLst>
          </p:cNvPr>
          <p:cNvSpPr/>
          <p:nvPr/>
        </p:nvSpPr>
        <p:spPr>
          <a:xfrm>
            <a:off x="147480" y="5770958"/>
            <a:ext cx="4937146" cy="1064978"/>
          </a:xfrm>
          <a:prstGeom prst="roundRect">
            <a:avLst>
              <a:gd name="adj" fmla="val 0"/>
            </a:avLst>
          </a:prstGeom>
          <a:gradFill flip="none" rotWithShape="1">
            <a:gsLst>
              <a:gs pos="65000">
                <a:srgbClr val="93DB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93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C730453-E757-C61D-1F90-AD8675D15060}"/>
              </a:ext>
            </a:extLst>
          </p:cNvPr>
          <p:cNvSpPr txBox="1"/>
          <p:nvPr/>
        </p:nvSpPr>
        <p:spPr>
          <a:xfrm>
            <a:off x="409477" y="460893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循環器専門医として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61AB105-60E1-7168-25BB-8BE8D572B1E3}"/>
              </a:ext>
            </a:extLst>
          </p:cNvPr>
          <p:cNvSpPr txBox="1"/>
          <p:nvPr/>
        </p:nvSpPr>
        <p:spPr>
          <a:xfrm>
            <a:off x="409477" y="578389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総合内科専門医として</a:t>
            </a:r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11EFB295-EEA9-2D4A-7655-72B52499FAA7}"/>
              </a:ext>
            </a:extLst>
          </p:cNvPr>
          <p:cNvCxnSpPr>
            <a:cxnSpLocks/>
          </p:cNvCxnSpPr>
          <p:nvPr/>
        </p:nvCxnSpPr>
        <p:spPr>
          <a:xfrm>
            <a:off x="379382" y="3876144"/>
            <a:ext cx="247197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BA336CFC-2010-623C-6812-1682BB64F4C4}"/>
              </a:ext>
            </a:extLst>
          </p:cNvPr>
          <p:cNvCxnSpPr>
            <a:cxnSpLocks/>
          </p:cNvCxnSpPr>
          <p:nvPr/>
        </p:nvCxnSpPr>
        <p:spPr>
          <a:xfrm>
            <a:off x="379382" y="5021602"/>
            <a:ext cx="247197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5D369E25-A6BE-1FA6-12DC-A2F3C29D0D4E}"/>
              </a:ext>
            </a:extLst>
          </p:cNvPr>
          <p:cNvCxnSpPr>
            <a:cxnSpLocks/>
          </p:cNvCxnSpPr>
          <p:nvPr/>
        </p:nvCxnSpPr>
        <p:spPr>
          <a:xfrm>
            <a:off x="379382" y="6186729"/>
            <a:ext cx="26096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8329DC1-7F33-A998-5230-2709BA8AF706}"/>
              </a:ext>
            </a:extLst>
          </p:cNvPr>
          <p:cNvSpPr txBox="1"/>
          <p:nvPr/>
        </p:nvSpPr>
        <p:spPr>
          <a:xfrm>
            <a:off x="365236" y="3891183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ちょっとした体調不良や体のお悩みでも構いません</a:t>
            </a:r>
            <a:endParaRPr lang="en-US" altLang="ja-JP" sz="1400" dirty="0">
              <a:latin typeface="源柔ゴシック Regular" panose="020B0302020203020207" pitchFamily="50" charset="-128"/>
              <a:ea typeface="源柔ゴシック Regular" panose="020B0302020203020207" pitchFamily="50" charset="-128"/>
              <a:cs typeface="源柔ゴシック Regular" panose="020B0302020203020207" pitchFamily="50" charset="-128"/>
            </a:endParaRPr>
          </a:p>
          <a:p>
            <a:r>
              <a:rPr lang="ja-JP" altLang="en-US" sz="1400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お気軽にご相談下さい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98E30C5-F131-0211-32A6-9BCA5946AD8B}"/>
              </a:ext>
            </a:extLst>
          </p:cNvPr>
          <p:cNvSpPr txBox="1"/>
          <p:nvPr/>
        </p:nvSpPr>
        <p:spPr>
          <a:xfrm>
            <a:off x="251915" y="5020506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狭心症、不整脈、心不全などの心臓疾患に専門的に対応します</a:t>
            </a:r>
            <a:endParaRPr lang="en-US" altLang="ja-JP" sz="1400" dirty="0">
              <a:latin typeface="源柔ゴシック Regular" panose="020B0302020203020207" pitchFamily="50" charset="-128"/>
              <a:ea typeface="源柔ゴシック Regular" panose="020B0302020203020207" pitchFamily="50" charset="-128"/>
              <a:cs typeface="源柔ゴシック Regular" panose="020B0302020203020207" pitchFamily="50" charset="-128"/>
            </a:endParaRPr>
          </a:p>
          <a:p>
            <a:r>
              <a:rPr lang="ja-JP" altLang="en-US" sz="1400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息切れ、むくみ、脈の乱れでお悩みの方はご相談下さい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FE911FA-0FDF-B2BD-9BD5-16378251BE2A}"/>
              </a:ext>
            </a:extLst>
          </p:cNvPr>
          <p:cNvSpPr txBox="1"/>
          <p:nvPr/>
        </p:nvSpPr>
        <p:spPr>
          <a:xfrm>
            <a:off x="310530" y="6188905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高血圧、糖尿病、脂質異常症などの生活習慣病を中心に</a:t>
            </a:r>
            <a:endParaRPr lang="en-US" altLang="ja-JP" sz="1400" dirty="0">
              <a:latin typeface="源柔ゴシック Regular" panose="020B0302020203020207" pitchFamily="50" charset="-128"/>
              <a:ea typeface="源柔ゴシック Regular" panose="020B0302020203020207" pitchFamily="50" charset="-128"/>
              <a:cs typeface="源柔ゴシック Regular" panose="020B0302020203020207" pitchFamily="50" charset="-128"/>
            </a:endParaRPr>
          </a:p>
          <a:p>
            <a:r>
              <a:rPr lang="ja-JP" altLang="en-US" sz="1400" dirty="0">
                <a:latin typeface="源柔ゴシック Regular" panose="020B0302020203020207" pitchFamily="50" charset="-128"/>
                <a:ea typeface="源柔ゴシック Regular" panose="020B0302020203020207" pitchFamily="50" charset="-128"/>
                <a:cs typeface="源柔ゴシック Regular" panose="020B0302020203020207" pitchFamily="50" charset="-128"/>
              </a:rPr>
              <a:t>内科全般に対応します</a:t>
            </a:r>
          </a:p>
        </p:txBody>
      </p:sp>
      <p:sp>
        <p:nvSpPr>
          <p:cNvPr id="6" name="テキスト ボックス 79">
            <a:extLst>
              <a:ext uri="{FF2B5EF4-FFF2-40B4-BE49-F238E27FC236}">
                <a16:creationId xmlns:a16="http://schemas.microsoft.com/office/drawing/2014/main" id="{198E30C5-F131-0211-32A6-9BCA5946AD8B}"/>
              </a:ext>
            </a:extLst>
          </p:cNvPr>
          <p:cNvSpPr txBox="1"/>
          <p:nvPr/>
        </p:nvSpPr>
        <p:spPr>
          <a:xfrm>
            <a:off x="1259359" y="301451"/>
            <a:ext cx="6300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内科・循環器内科・糖尿病内科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うらべ内科クリニック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8E4621D-E372-ED67-F055-36040464F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r="80838" b="14023"/>
          <a:stretch/>
        </p:blipFill>
        <p:spPr>
          <a:xfrm>
            <a:off x="78826" y="472273"/>
            <a:ext cx="1181980" cy="10550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4C2FB6-C92C-3EA9-2455-F847DEB14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4" t="5191" r="11642" b="17614"/>
          <a:stretch/>
        </p:blipFill>
        <p:spPr>
          <a:xfrm>
            <a:off x="4737623" y="7148051"/>
            <a:ext cx="2753225" cy="21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7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841</TotalTime>
  <Words>228</Words>
  <Application>Microsoft Office PowerPoint</Application>
  <PresentationFormat>ユーザー設定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源柔ゴシック Bold</vt:lpstr>
      <vt:lpstr>源柔ゴシック Medium</vt:lpstr>
      <vt:lpstr>源柔ゴシック Normal</vt:lpstr>
      <vt:lpstr>源柔ゴシック Regular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卜部 力</dc:creator>
  <cp:lastModifiedBy>卜部 力</cp:lastModifiedBy>
  <cp:revision>9</cp:revision>
  <dcterms:created xsi:type="dcterms:W3CDTF">2023-04-12T19:58:26Z</dcterms:created>
  <dcterms:modified xsi:type="dcterms:W3CDTF">2023-04-14T09:11:09Z</dcterms:modified>
</cp:coreProperties>
</file>